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9" r:id="rId4"/>
    <p:sldId id="257" r:id="rId5"/>
    <p:sldId id="258" r:id="rId6"/>
    <p:sldId id="268" r:id="rId7"/>
    <p:sldId id="260" r:id="rId8"/>
    <p:sldId id="269" r:id="rId9"/>
    <p:sldId id="261" r:id="rId10"/>
    <p:sldId id="262" r:id="rId11"/>
    <p:sldId id="263" r:id="rId12"/>
    <p:sldId id="265" r:id="rId13"/>
    <p:sldId id="266" r:id="rId14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50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avadinimo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Antrinis pavadinima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lt-LT"/>
              <a:t>Spustelėkite norėdami redaguoti šablono paantraštės stilių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35298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Pavadinimas ir vertikalus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85422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us pavadinima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us pavadinima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Vertikalaus teksto vietos rezervavimo ženklas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384758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avadinimas ir 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6435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cijos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824360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 turin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5850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Lyg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4" name="Turinio vietos rezervavimo ženklas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5" name="Teksto vietos rezervavimo ženklas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6" name="Turinio vietos rezervavimo ženklas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7" name="Datos vietos rezervavimo ženklas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8" name="Poraštės vietos rezervavimo ženklas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kaidrės numerio vietos rezervavimo ženklas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8856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k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Datos vietos rezervavimo ženklas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4" name="Poraštės vietos rezervavimo ženklas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kaidrės numerio vietos rezervavimo ženklas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12061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ušč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os vietos rezervavimo ženklas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3" name="Poraštės vietos rezervavimo ženklas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kaidrės numerio vietos rezervavimo ženklas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734316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uriny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09587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veikslėlis ir antrašt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lt-LT"/>
              <a:t>Spustelėję redag. ruoš. pavad. stilių</a:t>
            </a:r>
          </a:p>
        </p:txBody>
      </p:sp>
      <p:sp>
        <p:nvSpPr>
          <p:cNvPr id="3" name="Paveikslėlio vietos rezervavimo ženklas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ksto vietos rezervavimo ženklas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lt-LT"/>
              <a:t>Redaguoti šablono teksto stilius</a:t>
            </a:r>
          </a:p>
        </p:txBody>
      </p:sp>
      <p:sp>
        <p:nvSpPr>
          <p:cNvPr id="5" name="Datos vietos rezervavimo ženklas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6" name="Poraštės vietos rezervavimo ženklas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kaidrės numerio vietos rezervavimo ženklas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54936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o vietos rezervavimo ženkla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lt-LT"/>
              <a:t>Spustelėję redag. ruoš. pavad. stilių</a:t>
            </a:r>
          </a:p>
        </p:txBody>
      </p:sp>
      <p:sp>
        <p:nvSpPr>
          <p:cNvPr id="3" name="Teksto vietos rezervavimo ženklas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lt-LT"/>
              <a:t>Redaguoti šablono teksto stilius</a:t>
            </a:r>
          </a:p>
          <a:p>
            <a:pPr lvl="1"/>
            <a:r>
              <a:rPr lang="lt-LT"/>
              <a:t>Antras lygis</a:t>
            </a:r>
          </a:p>
          <a:p>
            <a:pPr lvl="2"/>
            <a:r>
              <a:rPr lang="lt-LT"/>
              <a:t>Trečias lygis</a:t>
            </a:r>
          </a:p>
          <a:p>
            <a:pPr lvl="3"/>
            <a:r>
              <a:rPr lang="lt-LT"/>
              <a:t>Ketvirtas lygis</a:t>
            </a:r>
          </a:p>
          <a:p>
            <a:pPr lvl="4"/>
            <a:r>
              <a:rPr lang="lt-LT"/>
              <a:t>Penktas lygis</a:t>
            </a:r>
          </a:p>
        </p:txBody>
      </p:sp>
      <p:sp>
        <p:nvSpPr>
          <p:cNvPr id="4" name="Datos vietos rezervavimo ženklas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649157-2844-44BA-B1F4-11200F43AEC7}" type="datetimeFigureOut">
              <a:rPr lang="lt-LT" smtClean="0"/>
              <a:t>2017-04-12</a:t>
            </a:fld>
            <a:endParaRPr lang="lt-LT"/>
          </a:p>
        </p:txBody>
      </p:sp>
      <p:sp>
        <p:nvSpPr>
          <p:cNvPr id="5" name="Poraštės vietos rezervavimo ženklas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kaidrės numerio vietos rezervavimo ženklas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66865-17BF-485F-A390-D28725DB11F5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02575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ctrTitle"/>
          </p:nvPr>
        </p:nvSpPr>
        <p:spPr>
          <a:xfrm>
            <a:off x="1510747" y="2686119"/>
            <a:ext cx="9144000" cy="980757"/>
          </a:xfrm>
        </p:spPr>
        <p:txBody>
          <a:bodyPr>
            <a:normAutofit/>
          </a:bodyPr>
          <a:lstStyle/>
          <a:p>
            <a:r>
              <a:rPr lang="en-US" dirty="0"/>
              <a:t>Economical Garbage Disposal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6566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Būsenų diagrama</a:t>
            </a:r>
            <a:endParaRPr lang="en-US" dirty="0"/>
          </a:p>
        </p:txBody>
      </p:sp>
      <p:pic>
        <p:nvPicPr>
          <p:cNvPr id="4" name="Turinio vietos rezervavimo ženklas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00573"/>
            <a:ext cx="5181600" cy="3201441"/>
          </a:xfrm>
          <a:prstGeom prst="rect">
            <a:avLst/>
          </a:prstGeom>
        </p:spPr>
      </p:pic>
      <p:sp>
        <p:nvSpPr>
          <p:cNvPr id="5" name="Turinio vietos rezervavimo ženklas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lt-LT" dirty="0"/>
              <a:t>Paleidimo būsena - mikrovaldiklis paleidžiamas, tikrinama ar visi kiti komponentai paleidimo metu sėkmingai įsijungė.</a:t>
            </a:r>
          </a:p>
          <a:p>
            <a:r>
              <a:rPr lang="lt-LT" dirty="0"/>
              <a:t>Klaidos būsena – lemputė valdiklyje šviečia raudonai, mikrovaldiklis neveiks.</a:t>
            </a:r>
          </a:p>
          <a:p>
            <a:r>
              <a:rPr lang="lt-LT" dirty="0"/>
              <a:t>Laukiama – laukiama mygtuko paspaudimo, jog programa vykdytų savo užduotis.</a:t>
            </a:r>
          </a:p>
          <a:p>
            <a:r>
              <a:rPr lang="lt-LT" dirty="0"/>
              <a:t>Pilnumo skaičiavimo būsena – skaičiuojamas konteinerio pilnumas.</a:t>
            </a:r>
          </a:p>
          <a:p>
            <a:r>
              <a:rPr lang="lt-LT" dirty="0"/>
              <a:t>Siunčiama žinutė – atitikus pilnumo procentą išsiunčiama </a:t>
            </a:r>
            <a:r>
              <a:rPr lang="lt-LT" dirty="0"/>
              <a:t>žinutė</a:t>
            </a:r>
            <a:r>
              <a:rPr lang="lt-LT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26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Klasių diagrama</a:t>
            </a:r>
            <a:endParaRPr lang="en-US" dirty="0"/>
          </a:p>
        </p:txBody>
      </p:sp>
      <p:pic>
        <p:nvPicPr>
          <p:cNvPr id="8" name="Turinio vietos rezervavimo ženklas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25414" y="1783080"/>
            <a:ext cx="6045214" cy="3881867"/>
          </a:xfrm>
          <a:prstGeom prst="rect">
            <a:avLst/>
          </a:prstGeom>
        </p:spPr>
      </p:pic>
      <p:sp>
        <p:nvSpPr>
          <p:cNvPr id="9" name="Turinio vietos rezervavimo ženklas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lt-LT" dirty="0"/>
              <a:t>EGD – pagrindinė klasė, kur vykdomi visi skaičiavimai/veiksmai.</a:t>
            </a:r>
          </a:p>
          <a:p>
            <a:r>
              <a:rPr lang="lt-LT" dirty="0" err="1"/>
              <a:t>Detector</a:t>
            </a:r>
            <a:r>
              <a:rPr lang="lt-LT" dirty="0"/>
              <a:t> – klasė skirta nuotraukos atpažinimui.</a:t>
            </a:r>
          </a:p>
          <a:p>
            <a:r>
              <a:rPr lang="lt-LT" dirty="0" err="1"/>
              <a:t>GSMController</a:t>
            </a:r>
            <a:r>
              <a:rPr lang="lt-LT" dirty="0"/>
              <a:t> – klasė skirta SIM900 valdikliui.</a:t>
            </a:r>
          </a:p>
          <a:p>
            <a:r>
              <a:rPr lang="lt-LT" dirty="0" err="1"/>
              <a:t>SMSMessage</a:t>
            </a:r>
            <a:r>
              <a:rPr lang="lt-LT" dirty="0"/>
              <a:t> – klasė skirta norimos žinutės turiniui.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5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Duomenų struktūra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lt-LT" sz="3600" dirty="0"/>
              <a:t>Masyvų masyvas kuriame talpinsime šablono padarytą bitų masyvą, bei  paimtos nuotraukos masyvą.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04741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Sekų diagrama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585311" y="1493520"/>
            <a:ext cx="11021378" cy="4406473"/>
            <a:chOff x="0" y="1451551"/>
            <a:chExt cx="12156047" cy="4657679"/>
          </a:xfrm>
        </p:grpSpPr>
        <p:cxnSp>
          <p:nvCxnSpPr>
            <p:cNvPr id="5" name="Straight Arrow Connector 12"/>
            <p:cNvCxnSpPr/>
            <p:nvPr/>
          </p:nvCxnSpPr>
          <p:spPr>
            <a:xfrm flipV="1">
              <a:off x="7624118" y="5643087"/>
              <a:ext cx="996866" cy="0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26"/>
            <p:cNvGrpSpPr>
              <a:grpSpLocks/>
            </p:cNvGrpSpPr>
            <p:nvPr/>
          </p:nvGrpSpPr>
          <p:grpSpPr bwMode="auto">
            <a:xfrm>
              <a:off x="0" y="1451551"/>
              <a:ext cx="12156047" cy="4657679"/>
              <a:chOff x="0" y="1451551"/>
              <a:chExt cx="12156047" cy="4657679"/>
            </a:xfrm>
          </p:grpSpPr>
          <p:pic>
            <p:nvPicPr>
              <p:cNvPr id="11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85" y="1451551"/>
                <a:ext cx="5802998" cy="36165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5044" y="1451551"/>
                <a:ext cx="5677058" cy="35380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3"/>
              <p:cNvSpPr txBox="1">
                <a:spLocks noChangeArrowheads="1"/>
              </p:cNvSpPr>
              <p:nvPr/>
            </p:nvSpPr>
            <p:spPr bwMode="auto">
              <a:xfrm>
                <a:off x="0" y="5426053"/>
                <a:ext cx="2340666" cy="6831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 marL="342900" indent="-342900">
                  <a:spcBef>
                    <a:spcPct val="0"/>
                  </a:spcBef>
                  <a:buClrTx/>
                  <a:buSzTx/>
                  <a:buFontTx/>
                  <a:buAutoNum type="arabicPeriod"/>
                </a:pPr>
                <a:r>
                  <a:rPr lang="lt-LT" altLang="en-US" dirty="0">
                    <a:solidFill>
                      <a:schemeClr val="tx1"/>
                    </a:solidFill>
                  </a:rPr>
                  <a:t>Vartotojas daro</a:t>
                </a:r>
              </a:p>
              <a:p>
                <a:pPr>
                  <a:spcBef>
                    <a:spcPct val="0"/>
                  </a:spcBef>
                  <a:buClrTx/>
                  <a:buSzTx/>
                </a:pPr>
                <a:r>
                  <a:rPr lang="lt-LT" altLang="en-US" dirty="0">
                    <a:solidFill>
                      <a:schemeClr val="tx1"/>
                    </a:solidFill>
                  </a:rPr>
                  <a:t> nuotrauką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6"/>
              <p:cNvSpPr txBox="1">
                <a:spLocks noChangeArrowheads="1"/>
              </p:cNvSpPr>
              <p:nvPr/>
            </p:nvSpPr>
            <p:spPr bwMode="auto">
              <a:xfrm>
                <a:off x="2755824" y="5424072"/>
                <a:ext cx="2712850" cy="369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2.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Pakeisti į juodai baltą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7"/>
              <p:cNvSpPr txBox="1">
                <a:spLocks noChangeArrowheads="1"/>
              </p:cNvSpPr>
              <p:nvPr/>
            </p:nvSpPr>
            <p:spPr bwMode="auto">
              <a:xfrm>
                <a:off x="5838538" y="5425579"/>
                <a:ext cx="2494468" cy="36923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4.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Sukurti bitų masyvą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8"/>
              <p:cNvSpPr txBox="1">
                <a:spLocks noChangeArrowheads="1"/>
              </p:cNvSpPr>
              <p:nvPr/>
            </p:nvSpPr>
            <p:spPr bwMode="auto">
              <a:xfrm>
                <a:off x="8673676" y="5428620"/>
                <a:ext cx="3482371" cy="646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Trebuchet MS" panose="020B0603020202020204" pitchFamily="34" charset="0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dirty="0">
                    <a:solidFill>
                      <a:schemeClr val="tx1"/>
                    </a:solidFill>
                  </a:rPr>
                  <a:t>5. </a:t>
                </a:r>
                <a:r>
                  <a:rPr lang="lt-LT" altLang="en-US" dirty="0">
                    <a:solidFill>
                      <a:schemeClr val="tx1"/>
                    </a:solidFill>
                  </a:rPr>
                  <a:t>Analizuoti bitų masyvo erdves</a:t>
                </a:r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Arrow Connector 9"/>
              <p:cNvCxnSpPr>
                <a:cxnSpLocks/>
              </p:cNvCxnSpPr>
              <p:nvPr/>
            </p:nvCxnSpPr>
            <p:spPr>
              <a:xfrm flipV="1">
                <a:off x="2223033" y="5641514"/>
                <a:ext cx="415158" cy="158953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1"/>
              <p:cNvCxnSpPr>
                <a:cxnSpLocks/>
              </p:cNvCxnSpPr>
              <p:nvPr/>
            </p:nvCxnSpPr>
            <p:spPr>
              <a:xfrm flipV="1">
                <a:off x="5631179" y="5554475"/>
                <a:ext cx="325409" cy="0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ounded Rectangle 10"/>
              <p:cNvSpPr/>
              <p:nvPr/>
            </p:nvSpPr>
            <p:spPr>
              <a:xfrm>
                <a:off x="6035165" y="3795701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0" name="Rounded Rectangle 15"/>
              <p:cNvSpPr/>
              <p:nvPr/>
            </p:nvSpPr>
            <p:spPr>
              <a:xfrm>
                <a:off x="7932067" y="3795701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1" name="Rounded Rectangle 16"/>
              <p:cNvSpPr/>
              <p:nvPr/>
            </p:nvSpPr>
            <p:spPr>
              <a:xfrm>
                <a:off x="9914687" y="3781416"/>
                <a:ext cx="1882616" cy="914171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en-US"/>
                </a:defPPr>
                <a:lvl1pPr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22" name="Straight Arrow Connector 18"/>
              <p:cNvCxnSpPr>
                <a:cxnSpLocks/>
                <a:stCxn id="16" idx="0"/>
              </p:cNvCxnSpPr>
              <p:nvPr/>
            </p:nvCxnSpPr>
            <p:spPr>
              <a:xfrm flipH="1" flipV="1">
                <a:off x="7070127" y="4700349"/>
                <a:ext cx="3344580" cy="728479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1"/>
              <p:cNvCxnSpPr>
                <a:cxnSpLocks/>
                <a:stCxn id="16" idx="0"/>
              </p:cNvCxnSpPr>
              <p:nvPr/>
            </p:nvCxnSpPr>
            <p:spPr>
              <a:xfrm flipH="1" flipV="1">
                <a:off x="9159100" y="4692413"/>
                <a:ext cx="1255607" cy="736415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4"/>
              <p:cNvCxnSpPr>
                <a:cxnSpLocks/>
                <a:stCxn id="16" idx="0"/>
                <a:endCxn id="21" idx="2"/>
              </p:cNvCxnSpPr>
              <p:nvPr/>
            </p:nvCxnSpPr>
            <p:spPr>
              <a:xfrm flipV="1">
                <a:off x="10414707" y="4695587"/>
                <a:ext cx="441288" cy="733241"/>
              </a:xfrm>
              <a:prstGeom prst="straightConnector1">
                <a:avLst/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" name="Straight Arrow Connector 28"/>
            <p:cNvCxnSpPr/>
            <p:nvPr/>
          </p:nvCxnSpPr>
          <p:spPr>
            <a:xfrm flipH="1" flipV="1">
              <a:off x="3181081" y="4932066"/>
              <a:ext cx="15874" cy="4539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32"/>
            <p:cNvCxnSpPr/>
            <p:nvPr/>
          </p:nvCxnSpPr>
          <p:spPr>
            <a:xfrm flipV="1">
              <a:off x="350808" y="3324331"/>
              <a:ext cx="28573" cy="2066407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Left Brace 35"/>
            <p:cNvSpPr/>
            <p:nvPr/>
          </p:nvSpPr>
          <p:spPr>
            <a:xfrm rot="16200000">
              <a:off x="2964445" y="2418459"/>
              <a:ext cx="477717" cy="5181162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>
              <a:defPPr>
                <a:defRPr lang="en-US"/>
              </a:defPPr>
              <a:lvl1pPr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en-US"/>
            </a:p>
          </p:txBody>
        </p:sp>
        <p:cxnSp>
          <p:nvCxnSpPr>
            <p:cNvPr id="10" name="Straight Arrow Connector 37"/>
            <p:cNvCxnSpPr/>
            <p:nvPr/>
          </p:nvCxnSpPr>
          <p:spPr>
            <a:xfrm flipH="1" flipV="1">
              <a:off x="6401847" y="4936827"/>
              <a:ext cx="15874" cy="453911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8"/>
          <p:cNvSpPr txBox="1">
            <a:spLocks noChangeArrowheads="1"/>
          </p:cNvSpPr>
          <p:nvPr/>
        </p:nvSpPr>
        <p:spPr bwMode="auto">
          <a:xfrm>
            <a:off x="585311" y="5986257"/>
            <a:ext cx="3157320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lt-LT" altLang="en-US" dirty="0"/>
              <a:t>6</a:t>
            </a:r>
            <a:r>
              <a:rPr lang="en-US" altLang="en-US" dirty="0">
                <a:solidFill>
                  <a:schemeClr val="tx1"/>
                </a:solidFill>
              </a:rPr>
              <a:t>. </a:t>
            </a:r>
            <a:r>
              <a:rPr lang="lt-LT" altLang="en-US" dirty="0">
                <a:solidFill>
                  <a:schemeClr val="tx1"/>
                </a:solidFill>
              </a:rPr>
              <a:t>Gautus atsakymus grąžinti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lt-LT" altLang="en-US" dirty="0"/>
              <a:t>Vartotojui </a:t>
            </a:r>
            <a:endParaRPr lang="en-US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729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EGD aprašymas</a:t>
            </a:r>
            <a:endParaRPr lang="en-US" dirty="0"/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EGD sistema darys:</a:t>
            </a:r>
          </a:p>
          <a:p>
            <a:r>
              <a:rPr lang="lt-LT" dirty="0"/>
              <a:t>Stebės šiukšlių konteinerį, atpažins vaizdą ir </a:t>
            </a:r>
          </a:p>
          <a:p>
            <a:pPr marL="0" indent="0">
              <a:buNone/>
            </a:pPr>
            <a:r>
              <a:rPr lang="lt-LT" dirty="0"/>
              <a:t>nustatys jo būseną:</a:t>
            </a:r>
          </a:p>
          <a:p>
            <a:pPr lvl="1"/>
            <a:r>
              <a:rPr lang="lt-LT" dirty="0"/>
              <a:t>Tuščias;</a:t>
            </a:r>
          </a:p>
          <a:p>
            <a:pPr lvl="1"/>
            <a:r>
              <a:rPr lang="lt-LT" dirty="0"/>
              <a:t>Pusiau užpildytas;</a:t>
            </a:r>
          </a:p>
          <a:p>
            <a:pPr lvl="1"/>
            <a:r>
              <a:rPr lang="lt-LT" dirty="0"/>
              <a:t>Pilnas;</a:t>
            </a:r>
          </a:p>
          <a:p>
            <a:pPr lvl="1"/>
            <a:r>
              <a:rPr lang="lt-LT" dirty="0"/>
              <a:t>Perpildytas;</a:t>
            </a:r>
          </a:p>
          <a:p>
            <a:r>
              <a:rPr lang="lt-LT" dirty="0"/>
              <a:t>Informuoja šiukšlių įmonę apie pasikeitimus</a:t>
            </a:r>
          </a:p>
          <a:p>
            <a:r>
              <a:rPr lang="lt-LT" dirty="0"/>
              <a:t>Padeda sudaryti šiukšlių išvežimo tvarkaraštį</a:t>
            </a:r>
          </a:p>
          <a:p>
            <a:pPr marL="0" indent="0">
              <a:buNone/>
            </a:pPr>
            <a:endParaRPr lang="lt-LT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700" y="0"/>
            <a:ext cx="37607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587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/>
              <a:t>Komanda</a:t>
            </a:r>
            <a:br>
              <a:rPr lang="lt-LT"/>
            </a:br>
            <a:r>
              <a:rPr lang="lt-LT"/>
              <a:t>Grupė: IFIN-5/1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/>
              <a:t>Martynas Raila</a:t>
            </a:r>
          </a:p>
          <a:p>
            <a:r>
              <a:rPr lang="lt-LT"/>
              <a:t>Deividas </a:t>
            </a:r>
            <a:r>
              <a:rPr lang="lt-LT" err="1"/>
              <a:t>Bakanas</a:t>
            </a:r>
            <a:endParaRPr lang="lt-LT"/>
          </a:p>
          <a:p>
            <a:r>
              <a:rPr lang="lt-LT"/>
              <a:t>Mantas Zdanavičius</a:t>
            </a:r>
          </a:p>
          <a:p>
            <a:r>
              <a:rPr lang="lt-LT"/>
              <a:t>Džiugas Molis</a:t>
            </a:r>
          </a:p>
        </p:txBody>
      </p:sp>
    </p:spTree>
    <p:extLst>
      <p:ext uri="{BB962C8B-B14F-4D97-AF65-F5344CB8AC3E}">
        <p14:creationId xmlns:p14="http://schemas.microsoft.com/office/powerpoint/2010/main" val="261347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Sprendžiamos problemos</a:t>
            </a:r>
          </a:p>
        </p:txBody>
      </p:sp>
      <p:sp>
        <p:nvSpPr>
          <p:cNvPr id="3" name="Turinio vietos rezervavimo ženklas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Aplinkos</a:t>
            </a:r>
            <a:r>
              <a:rPr lang="en-US" dirty="0"/>
              <a:t> tar</a:t>
            </a:r>
            <a:r>
              <a:rPr lang="lt-LT" dirty="0"/>
              <a:t>ša</a:t>
            </a:r>
          </a:p>
          <a:p>
            <a:pPr marL="0" indent="0">
              <a:buNone/>
            </a:pPr>
            <a:r>
              <a:rPr lang="lt-LT" dirty="0"/>
              <a:t>Įmonės resursų taupymas:</a:t>
            </a:r>
          </a:p>
          <a:p>
            <a:pPr marL="0" indent="0">
              <a:buNone/>
            </a:pPr>
            <a:r>
              <a:rPr lang="lt-LT" dirty="0"/>
              <a:t>    Pinigų taupymas</a:t>
            </a:r>
          </a:p>
          <a:p>
            <a:pPr marL="0" indent="0">
              <a:buNone/>
            </a:pPr>
            <a:r>
              <a:rPr lang="lt-LT" dirty="0"/>
              <a:t>    Laiko taupymas</a:t>
            </a:r>
          </a:p>
          <a:p>
            <a:pPr marL="0" indent="0">
              <a:buNone/>
            </a:pPr>
            <a:r>
              <a:rPr lang="lt-LT" dirty="0"/>
              <a:t>    Žmogiškųjų resursų taupymas</a:t>
            </a:r>
          </a:p>
        </p:txBody>
      </p:sp>
    </p:spTree>
    <p:extLst>
      <p:ext uri="{BB962C8B-B14F-4D97-AF65-F5344CB8AC3E}">
        <p14:creationId xmlns:p14="http://schemas.microsoft.com/office/powerpoint/2010/main" val="3180145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err="1"/>
              <a:t>Gantt</a:t>
            </a:r>
            <a:r>
              <a:rPr lang="lt-LT"/>
              <a:t> diagrama</a:t>
            </a:r>
          </a:p>
        </p:txBody>
      </p:sp>
      <p:pic>
        <p:nvPicPr>
          <p:cNvPr id="6" name="Turinio vietos rezervavimo ženklas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55" y="1825625"/>
            <a:ext cx="9931289" cy="4351338"/>
          </a:xfrm>
        </p:spPr>
      </p:pic>
      <p:cxnSp>
        <p:nvCxnSpPr>
          <p:cNvPr id="4" name="Straight Connector 3"/>
          <p:cNvCxnSpPr/>
          <p:nvPr/>
        </p:nvCxnSpPr>
        <p:spPr>
          <a:xfrm>
            <a:off x="9797442" y="1733266"/>
            <a:ext cx="0" cy="4867701"/>
          </a:xfrm>
          <a:prstGeom prst="line">
            <a:avLst/>
          </a:prstGeom>
          <a:ln w="762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7369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altLang="en-US" dirty="0">
                <a:solidFill>
                  <a:srgbClr val="000000"/>
                </a:solidFill>
              </a:rPr>
              <a:t>Panaudota įranga ir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lt-LT" altLang="en-US" dirty="0">
                <a:solidFill>
                  <a:srgbClr val="000000"/>
                </a:solidFill>
              </a:rPr>
              <a:t>technologijos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EGD sistemos techninė įranga ir technologijos:</a:t>
            </a:r>
          </a:p>
          <a:p>
            <a:pPr lvl="1"/>
            <a:r>
              <a:rPr lang="lt-LT" dirty="0"/>
              <a:t>GHI Electronics FEZ spider starter kit (dar žinomas kaip Gadgeteer)</a:t>
            </a:r>
          </a:p>
          <a:p>
            <a:pPr lvl="1"/>
            <a:r>
              <a:rPr lang="lt-LT" dirty="0"/>
              <a:t>GHI Electronics FEZ Raptor R1 Kit</a:t>
            </a:r>
          </a:p>
          <a:p>
            <a:pPr lvl="1"/>
            <a:r>
              <a:rPr lang="lt-LT" dirty="0"/>
              <a:t>Microsoft .NET Microframework</a:t>
            </a:r>
          </a:p>
          <a:p>
            <a:pPr lvl="1"/>
            <a:r>
              <a:rPr lang="lt-LT" dirty="0"/>
              <a:t>Visual Studio and C#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94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>
          <a:xfrm>
            <a:off x="883692" y="235820"/>
            <a:ext cx="10515600" cy="1325563"/>
          </a:xfrm>
        </p:spPr>
        <p:txBody>
          <a:bodyPr/>
          <a:lstStyle/>
          <a:p>
            <a:pPr algn="ctr"/>
            <a:r>
              <a:rPr lang="lt-LT" dirty="0"/>
              <a:t>Schema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119" y="1470398"/>
            <a:ext cx="7053878" cy="472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52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Sistemos funkcijos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Padaryti tuščio konteinerio nuotrauką, iš jo sukurti atskaitos šabloną, jį užsaugoti į SD kortelę.</a:t>
            </a:r>
          </a:p>
          <a:p>
            <a:r>
              <a:rPr lang="lt-LT" dirty="0"/>
              <a:t>Nuolatos daryti konteinerio nuotrauką ir iš jos daryti šabloną.</a:t>
            </a:r>
          </a:p>
          <a:p>
            <a:r>
              <a:rPr lang="lt-LT" dirty="0"/>
              <a:t>Antrame žingsnyje sukurtą šabloną palyginti su atskaitos šablonu.</a:t>
            </a:r>
          </a:p>
          <a:p>
            <a:r>
              <a:rPr lang="lt-LT" dirty="0"/>
              <a:t>Atlikti sprendimą ir siųsti SMS:</a:t>
            </a:r>
          </a:p>
          <a:p>
            <a:r>
              <a:rPr lang="lt-LT" dirty="0"/>
              <a:t>~ 80% atitikimas – konteineris užpildytas</a:t>
            </a:r>
          </a:p>
          <a:p>
            <a:r>
              <a:rPr lang="lt-LT" dirty="0"/>
              <a:t>~ didesnis nei 80% atitikimas – konteineris perpildytas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54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vadinima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lt-LT" dirty="0"/>
              <a:t>Panaudos diagrama</a:t>
            </a:r>
            <a:endParaRPr lang="en-US" dirty="0"/>
          </a:p>
        </p:txBody>
      </p:sp>
      <p:pic>
        <p:nvPicPr>
          <p:cNvPr id="6" name="Turinio vietos rezervavimo ženklas 5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92" y="1825625"/>
            <a:ext cx="5110416" cy="4351338"/>
          </a:xfrm>
        </p:spPr>
      </p:pic>
      <p:sp>
        <p:nvSpPr>
          <p:cNvPr id="3" name="Turinio vietos rezervavimo ženklas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Naudotojas</a:t>
            </a:r>
            <a:r>
              <a:rPr lang="en-US" dirty="0"/>
              <a:t> </a:t>
            </a:r>
            <a:r>
              <a:rPr lang="en-US" dirty="0" err="1"/>
              <a:t>gauna</a:t>
            </a:r>
            <a:r>
              <a:rPr lang="en-US" dirty="0"/>
              <a:t> </a:t>
            </a:r>
            <a:r>
              <a:rPr lang="en-US" dirty="0" err="1"/>
              <a:t>informacija</a:t>
            </a:r>
            <a:r>
              <a:rPr lang="en-US" dirty="0"/>
              <a:t> </a:t>
            </a:r>
            <a:r>
              <a:rPr lang="en-US" dirty="0" err="1"/>
              <a:t>kada</a:t>
            </a:r>
            <a:r>
              <a:rPr lang="en-US" dirty="0"/>
              <a:t> </a:t>
            </a:r>
            <a:r>
              <a:rPr lang="en-US" dirty="0" err="1"/>
              <a:t>konteineris</a:t>
            </a:r>
            <a:r>
              <a:rPr lang="en-US" dirty="0"/>
              <a:t> </a:t>
            </a:r>
            <a:r>
              <a:rPr lang="en-US" dirty="0" err="1"/>
              <a:t>pilnas</a:t>
            </a:r>
            <a:r>
              <a:rPr lang="en-US" dirty="0"/>
              <a:t>/</a:t>
            </a:r>
            <a:r>
              <a:rPr lang="en-US" dirty="0" err="1"/>
              <a:t>perpildytas</a:t>
            </a:r>
            <a:endParaRPr lang="en-US" dirty="0"/>
          </a:p>
          <a:p>
            <a:r>
              <a:rPr lang="en-US" dirty="0" err="1"/>
              <a:t>Naudotojas</a:t>
            </a:r>
            <a:r>
              <a:rPr lang="en-US" dirty="0"/>
              <a:t> </a:t>
            </a:r>
            <a:r>
              <a:rPr lang="en-US" dirty="0" err="1"/>
              <a:t>priregistruoja</a:t>
            </a:r>
            <a:r>
              <a:rPr lang="en-US" dirty="0"/>
              <a:t> </a:t>
            </a:r>
            <a:r>
              <a:rPr lang="en-US" dirty="0" err="1"/>
              <a:t>savo</a:t>
            </a:r>
            <a:r>
              <a:rPr lang="en-US" dirty="0"/>
              <a:t> </a:t>
            </a:r>
            <a:r>
              <a:rPr lang="en-US" dirty="0" err="1"/>
              <a:t>numer</a:t>
            </a:r>
            <a:r>
              <a:rPr lang="lt-LT" dirty="0"/>
              <a:t>į prie gavėjų</a:t>
            </a:r>
          </a:p>
          <a:p>
            <a:r>
              <a:rPr lang="lt-LT" dirty="0"/>
              <a:t>Mikrovaldiklis skaičiuoja konteinerio pilnumą</a:t>
            </a:r>
          </a:p>
          <a:p>
            <a:r>
              <a:rPr lang="lt-LT" dirty="0"/>
              <a:t>Mikrovaldiklis siunčia žinutę į numerius išsaugotus atmintyje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694495"/>
      </p:ext>
    </p:extLst>
  </p:cSld>
  <p:clrMapOvr>
    <a:masterClrMapping/>
  </p:clrMapOvr>
</p:sld>
</file>

<file path=ppt/theme/theme1.xml><?xml version="1.0" encoding="utf-8"?>
<a:theme xmlns:a="http://schemas.openxmlformats.org/drawingml/2006/main" name="„Office“ 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335</Words>
  <Application>Microsoft Office PowerPoint</Application>
  <PresentationFormat>Plačiaekranė</PresentationFormat>
  <Paragraphs>63</Paragraphs>
  <Slides>13</Slides>
  <Notes>0</Notes>
  <HiddenSlides>0</HiddenSlides>
  <MMClips>0</MMClips>
  <ScaleCrop>false</ScaleCrop>
  <HeadingPairs>
    <vt:vector size="6" baseType="variant">
      <vt:variant>
        <vt:lpstr>Naudojami šriftai</vt:lpstr>
      </vt:variant>
      <vt:variant>
        <vt:i4>4</vt:i4>
      </vt:variant>
      <vt:variant>
        <vt:lpstr>Tema</vt:lpstr>
      </vt:variant>
      <vt:variant>
        <vt:i4>1</vt:i4>
      </vt:variant>
      <vt:variant>
        <vt:lpstr>Skaidrių pavadinimai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Trebuchet MS</vt:lpstr>
      <vt:lpstr>„Office“ tema</vt:lpstr>
      <vt:lpstr>Economical Garbage Disposal</vt:lpstr>
      <vt:lpstr>EGD aprašymas</vt:lpstr>
      <vt:lpstr>Komanda Grupė: IFIN-5/1</vt:lpstr>
      <vt:lpstr>Sprendžiamos problemos</vt:lpstr>
      <vt:lpstr>Gantt diagrama</vt:lpstr>
      <vt:lpstr>Panaudota įranga ir technologijos</vt:lpstr>
      <vt:lpstr>Schema</vt:lpstr>
      <vt:lpstr>Sistemos funkcijos</vt:lpstr>
      <vt:lpstr>Panaudos diagrama</vt:lpstr>
      <vt:lpstr>Būsenų diagrama</vt:lpstr>
      <vt:lpstr>Klasių diagrama</vt:lpstr>
      <vt:lpstr>Duomenų struktūra</vt:lpstr>
      <vt:lpstr>Sekų diagrama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</dc:title>
  <cp:lastModifiedBy>Dziugas</cp:lastModifiedBy>
  <cp:revision>22</cp:revision>
  <dcterms:modified xsi:type="dcterms:W3CDTF">2017-04-12T15:49:18Z</dcterms:modified>
</cp:coreProperties>
</file>